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60" r:id="rId3"/>
    <p:sldId id="257" r:id="rId4"/>
    <p:sldId id="258" r:id="rId5"/>
    <p:sldId id="259" r:id="rId6"/>
  </p:sldIdLst>
  <p:sldSz cx="10306050" cy="686752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4AC9"/>
    <a:srgbClr val="0730C9"/>
    <a:srgbClr val="0739EC"/>
    <a:srgbClr val="6208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54"/>
  </p:normalViewPr>
  <p:slideViewPr>
    <p:cSldViewPr snapToGrid="0" snapToObjects="1">
      <p:cViewPr>
        <p:scale>
          <a:sx n="90" d="100"/>
          <a:sy n="90" d="100"/>
        </p:scale>
        <p:origin x="196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2954" y="1123922"/>
            <a:ext cx="8760143" cy="2390916"/>
          </a:xfrm>
        </p:spPr>
        <p:txBody>
          <a:bodyPr anchor="b"/>
          <a:lstStyle>
            <a:lvl1pPr algn="ctr">
              <a:defRPr sz="6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8256" y="3607041"/>
            <a:ext cx="7729538" cy="1658062"/>
          </a:xfrm>
        </p:spPr>
        <p:txBody>
          <a:bodyPr/>
          <a:lstStyle>
            <a:lvl1pPr marL="0" indent="0" algn="ctr">
              <a:buNone/>
              <a:defRPr sz="2403"/>
            </a:lvl1pPr>
            <a:lvl2pPr marL="457840" indent="0" algn="ctr">
              <a:buNone/>
              <a:defRPr sz="2003"/>
            </a:lvl2pPr>
            <a:lvl3pPr marL="915680" indent="0" algn="ctr">
              <a:buNone/>
              <a:defRPr sz="1803"/>
            </a:lvl3pPr>
            <a:lvl4pPr marL="1373520" indent="0" algn="ctr">
              <a:buNone/>
              <a:defRPr sz="1602"/>
            </a:lvl4pPr>
            <a:lvl5pPr marL="1831360" indent="0" algn="ctr">
              <a:buNone/>
              <a:defRPr sz="1602"/>
            </a:lvl5pPr>
            <a:lvl6pPr marL="2289200" indent="0" algn="ctr">
              <a:buNone/>
              <a:defRPr sz="1602"/>
            </a:lvl6pPr>
            <a:lvl7pPr marL="2747040" indent="0" algn="ctr">
              <a:buNone/>
              <a:defRPr sz="1602"/>
            </a:lvl7pPr>
            <a:lvl8pPr marL="3204881" indent="0" algn="ctr">
              <a:buNone/>
              <a:defRPr sz="1602"/>
            </a:lvl8pPr>
            <a:lvl9pPr marL="3662721" indent="0" algn="ctr">
              <a:buNone/>
              <a:defRPr sz="160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8990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698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75268" y="365632"/>
            <a:ext cx="2222242" cy="581991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8542" y="365632"/>
            <a:ext cx="6537900" cy="581991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315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8928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3174" y="1712114"/>
            <a:ext cx="8888968" cy="2856699"/>
          </a:xfrm>
        </p:spPr>
        <p:txBody>
          <a:bodyPr anchor="b"/>
          <a:lstStyle>
            <a:lvl1pPr>
              <a:defRPr sz="6008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3174" y="4595839"/>
            <a:ext cx="8888968" cy="1502271"/>
          </a:xfrm>
        </p:spPr>
        <p:txBody>
          <a:bodyPr/>
          <a:lstStyle>
            <a:lvl1pPr marL="0" indent="0">
              <a:buNone/>
              <a:defRPr sz="2403">
                <a:solidFill>
                  <a:schemeClr val="tx1"/>
                </a:solidFill>
              </a:defRPr>
            </a:lvl1pPr>
            <a:lvl2pPr marL="457840" indent="0">
              <a:buNone/>
              <a:defRPr sz="2003">
                <a:solidFill>
                  <a:schemeClr val="tx1">
                    <a:tint val="75000"/>
                  </a:schemeClr>
                </a:solidFill>
              </a:defRPr>
            </a:lvl2pPr>
            <a:lvl3pPr marL="915680" indent="0">
              <a:buNone/>
              <a:defRPr sz="1803">
                <a:solidFill>
                  <a:schemeClr val="tx1">
                    <a:tint val="75000"/>
                  </a:schemeClr>
                </a:solidFill>
              </a:defRPr>
            </a:lvl3pPr>
            <a:lvl4pPr marL="1373520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4pPr>
            <a:lvl5pPr marL="1831360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5pPr>
            <a:lvl6pPr marL="2289200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6pPr>
            <a:lvl7pPr marL="2747040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7pPr>
            <a:lvl8pPr marL="3204881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8pPr>
            <a:lvl9pPr marL="3662721" indent="0">
              <a:buNone/>
              <a:defRPr sz="160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3970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8541" y="1828160"/>
            <a:ext cx="4380071" cy="4357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17438" y="1828160"/>
            <a:ext cx="4380071" cy="43573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7214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883" y="365634"/>
            <a:ext cx="8888968" cy="13274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9884" y="1683498"/>
            <a:ext cx="4359942" cy="825056"/>
          </a:xfrm>
        </p:spPr>
        <p:txBody>
          <a:bodyPr anchor="b"/>
          <a:lstStyle>
            <a:lvl1pPr marL="0" indent="0">
              <a:buNone/>
              <a:defRPr sz="2403" b="1"/>
            </a:lvl1pPr>
            <a:lvl2pPr marL="457840" indent="0">
              <a:buNone/>
              <a:defRPr sz="2003" b="1"/>
            </a:lvl2pPr>
            <a:lvl3pPr marL="915680" indent="0">
              <a:buNone/>
              <a:defRPr sz="1803" b="1"/>
            </a:lvl3pPr>
            <a:lvl4pPr marL="1373520" indent="0">
              <a:buNone/>
              <a:defRPr sz="1602" b="1"/>
            </a:lvl4pPr>
            <a:lvl5pPr marL="1831360" indent="0">
              <a:buNone/>
              <a:defRPr sz="1602" b="1"/>
            </a:lvl5pPr>
            <a:lvl6pPr marL="2289200" indent="0">
              <a:buNone/>
              <a:defRPr sz="1602" b="1"/>
            </a:lvl6pPr>
            <a:lvl7pPr marL="2747040" indent="0">
              <a:buNone/>
              <a:defRPr sz="1602" b="1"/>
            </a:lvl7pPr>
            <a:lvl8pPr marL="3204881" indent="0">
              <a:buNone/>
              <a:defRPr sz="1602" b="1"/>
            </a:lvl8pPr>
            <a:lvl9pPr marL="3662721" indent="0">
              <a:buNone/>
              <a:defRPr sz="160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9884" y="2508555"/>
            <a:ext cx="4359942" cy="36897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17438" y="1683498"/>
            <a:ext cx="4381414" cy="825056"/>
          </a:xfrm>
        </p:spPr>
        <p:txBody>
          <a:bodyPr anchor="b"/>
          <a:lstStyle>
            <a:lvl1pPr marL="0" indent="0">
              <a:buNone/>
              <a:defRPr sz="2403" b="1"/>
            </a:lvl1pPr>
            <a:lvl2pPr marL="457840" indent="0">
              <a:buNone/>
              <a:defRPr sz="2003" b="1"/>
            </a:lvl2pPr>
            <a:lvl3pPr marL="915680" indent="0">
              <a:buNone/>
              <a:defRPr sz="1803" b="1"/>
            </a:lvl3pPr>
            <a:lvl4pPr marL="1373520" indent="0">
              <a:buNone/>
              <a:defRPr sz="1602" b="1"/>
            </a:lvl4pPr>
            <a:lvl5pPr marL="1831360" indent="0">
              <a:buNone/>
              <a:defRPr sz="1602" b="1"/>
            </a:lvl5pPr>
            <a:lvl6pPr marL="2289200" indent="0">
              <a:buNone/>
              <a:defRPr sz="1602" b="1"/>
            </a:lvl6pPr>
            <a:lvl7pPr marL="2747040" indent="0">
              <a:buNone/>
              <a:defRPr sz="1602" b="1"/>
            </a:lvl7pPr>
            <a:lvl8pPr marL="3204881" indent="0">
              <a:buNone/>
              <a:defRPr sz="1602" b="1"/>
            </a:lvl8pPr>
            <a:lvl9pPr marL="3662721" indent="0">
              <a:buNone/>
              <a:defRPr sz="160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17438" y="2508555"/>
            <a:ext cx="4381414" cy="368970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55138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6989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4686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883" y="457835"/>
            <a:ext cx="3323969" cy="1602423"/>
          </a:xfrm>
        </p:spPr>
        <p:txBody>
          <a:bodyPr anchor="b"/>
          <a:lstStyle>
            <a:lvl1pPr>
              <a:defRPr sz="32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81414" y="988798"/>
            <a:ext cx="5217438" cy="4880394"/>
          </a:xfrm>
        </p:spPr>
        <p:txBody>
          <a:bodyPr/>
          <a:lstStyle>
            <a:lvl1pPr>
              <a:defRPr sz="3204"/>
            </a:lvl1pPr>
            <a:lvl2pPr>
              <a:defRPr sz="2804"/>
            </a:lvl2pPr>
            <a:lvl3pPr>
              <a:defRPr sz="2403"/>
            </a:lvl3pPr>
            <a:lvl4pPr>
              <a:defRPr sz="2003"/>
            </a:lvl4pPr>
            <a:lvl5pPr>
              <a:defRPr sz="2003"/>
            </a:lvl5pPr>
            <a:lvl6pPr>
              <a:defRPr sz="2003"/>
            </a:lvl6pPr>
            <a:lvl7pPr>
              <a:defRPr sz="2003"/>
            </a:lvl7pPr>
            <a:lvl8pPr>
              <a:defRPr sz="2003"/>
            </a:lvl8pPr>
            <a:lvl9pPr>
              <a:defRPr sz="200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9883" y="2060257"/>
            <a:ext cx="3323969" cy="3816882"/>
          </a:xfrm>
        </p:spPr>
        <p:txBody>
          <a:bodyPr/>
          <a:lstStyle>
            <a:lvl1pPr marL="0" indent="0">
              <a:buNone/>
              <a:defRPr sz="1602"/>
            </a:lvl1pPr>
            <a:lvl2pPr marL="457840" indent="0">
              <a:buNone/>
              <a:defRPr sz="1402"/>
            </a:lvl2pPr>
            <a:lvl3pPr marL="915680" indent="0">
              <a:buNone/>
              <a:defRPr sz="1202"/>
            </a:lvl3pPr>
            <a:lvl4pPr marL="1373520" indent="0">
              <a:buNone/>
              <a:defRPr sz="1001"/>
            </a:lvl4pPr>
            <a:lvl5pPr marL="1831360" indent="0">
              <a:buNone/>
              <a:defRPr sz="1001"/>
            </a:lvl5pPr>
            <a:lvl6pPr marL="2289200" indent="0">
              <a:buNone/>
              <a:defRPr sz="1001"/>
            </a:lvl6pPr>
            <a:lvl7pPr marL="2747040" indent="0">
              <a:buNone/>
              <a:defRPr sz="1001"/>
            </a:lvl7pPr>
            <a:lvl8pPr marL="3204881" indent="0">
              <a:buNone/>
              <a:defRPr sz="1001"/>
            </a:lvl8pPr>
            <a:lvl9pPr marL="3662721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0957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9883" y="457835"/>
            <a:ext cx="3323969" cy="1602423"/>
          </a:xfrm>
        </p:spPr>
        <p:txBody>
          <a:bodyPr anchor="b"/>
          <a:lstStyle>
            <a:lvl1pPr>
              <a:defRPr sz="32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81414" y="988798"/>
            <a:ext cx="5217438" cy="4880394"/>
          </a:xfrm>
        </p:spPr>
        <p:txBody>
          <a:bodyPr anchor="t"/>
          <a:lstStyle>
            <a:lvl1pPr marL="0" indent="0">
              <a:buNone/>
              <a:defRPr sz="3204"/>
            </a:lvl1pPr>
            <a:lvl2pPr marL="457840" indent="0">
              <a:buNone/>
              <a:defRPr sz="2804"/>
            </a:lvl2pPr>
            <a:lvl3pPr marL="915680" indent="0">
              <a:buNone/>
              <a:defRPr sz="2403"/>
            </a:lvl3pPr>
            <a:lvl4pPr marL="1373520" indent="0">
              <a:buNone/>
              <a:defRPr sz="2003"/>
            </a:lvl4pPr>
            <a:lvl5pPr marL="1831360" indent="0">
              <a:buNone/>
              <a:defRPr sz="2003"/>
            </a:lvl5pPr>
            <a:lvl6pPr marL="2289200" indent="0">
              <a:buNone/>
              <a:defRPr sz="2003"/>
            </a:lvl6pPr>
            <a:lvl7pPr marL="2747040" indent="0">
              <a:buNone/>
              <a:defRPr sz="2003"/>
            </a:lvl7pPr>
            <a:lvl8pPr marL="3204881" indent="0">
              <a:buNone/>
              <a:defRPr sz="2003"/>
            </a:lvl8pPr>
            <a:lvl9pPr marL="3662721" indent="0">
              <a:buNone/>
              <a:defRPr sz="200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9883" y="2060257"/>
            <a:ext cx="3323969" cy="3816882"/>
          </a:xfrm>
        </p:spPr>
        <p:txBody>
          <a:bodyPr/>
          <a:lstStyle>
            <a:lvl1pPr marL="0" indent="0">
              <a:buNone/>
              <a:defRPr sz="1602"/>
            </a:lvl1pPr>
            <a:lvl2pPr marL="457840" indent="0">
              <a:buNone/>
              <a:defRPr sz="1402"/>
            </a:lvl2pPr>
            <a:lvl3pPr marL="915680" indent="0">
              <a:buNone/>
              <a:defRPr sz="1202"/>
            </a:lvl3pPr>
            <a:lvl4pPr marL="1373520" indent="0">
              <a:buNone/>
              <a:defRPr sz="1001"/>
            </a:lvl4pPr>
            <a:lvl5pPr marL="1831360" indent="0">
              <a:buNone/>
              <a:defRPr sz="1001"/>
            </a:lvl5pPr>
            <a:lvl6pPr marL="2289200" indent="0">
              <a:buNone/>
              <a:defRPr sz="1001"/>
            </a:lvl6pPr>
            <a:lvl7pPr marL="2747040" indent="0">
              <a:buNone/>
              <a:defRPr sz="1001"/>
            </a:lvl7pPr>
            <a:lvl8pPr marL="3204881" indent="0">
              <a:buNone/>
              <a:defRPr sz="1001"/>
            </a:lvl8pPr>
            <a:lvl9pPr marL="3662721" indent="0">
              <a:buNone/>
              <a:defRPr sz="100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2953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8541" y="365634"/>
            <a:ext cx="8888968" cy="132740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541" y="1828160"/>
            <a:ext cx="8888968" cy="43573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8541" y="6365180"/>
            <a:ext cx="2318861" cy="3656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66CBE2C-0755-BA4E-9483-E33609C7C91A}" type="datetimeFigureOut">
              <a:rPr lang="en-US" smtClean="0"/>
              <a:t>3/20/22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13879" y="6365180"/>
            <a:ext cx="3478292" cy="3656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78648" y="6365180"/>
            <a:ext cx="2318861" cy="36563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7E13E-9040-A748-855C-14347BF66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066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5680" rtl="0" eaLnBrk="1" latinLnBrk="0" hangingPunct="1">
        <a:lnSpc>
          <a:spcPct val="90000"/>
        </a:lnSpc>
        <a:spcBef>
          <a:spcPct val="0"/>
        </a:spcBef>
        <a:buNone/>
        <a:defRPr sz="4406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920" indent="-228920" algn="l" defTabSz="915680" rtl="0" eaLnBrk="1" latinLnBrk="0" hangingPunct="1">
        <a:lnSpc>
          <a:spcPct val="90000"/>
        </a:lnSpc>
        <a:spcBef>
          <a:spcPts val="1001"/>
        </a:spcBef>
        <a:buFont typeface="Arial" panose="020B0604020202020204" pitchFamily="34" charset="0"/>
        <a:buChar char="•"/>
        <a:defRPr sz="2804" kern="1200">
          <a:solidFill>
            <a:schemeClr val="tx1"/>
          </a:solidFill>
          <a:latin typeface="+mn-lt"/>
          <a:ea typeface="+mn-ea"/>
          <a:cs typeface="+mn-cs"/>
        </a:defRPr>
      </a:lvl1pPr>
      <a:lvl2pPr marL="686760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2403" kern="1200">
          <a:solidFill>
            <a:schemeClr val="tx1"/>
          </a:solidFill>
          <a:latin typeface="+mn-lt"/>
          <a:ea typeface="+mn-ea"/>
          <a:cs typeface="+mn-cs"/>
        </a:defRPr>
      </a:lvl2pPr>
      <a:lvl3pPr marL="1144600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2003" kern="1200">
          <a:solidFill>
            <a:schemeClr val="tx1"/>
          </a:solidFill>
          <a:latin typeface="+mn-lt"/>
          <a:ea typeface="+mn-ea"/>
          <a:cs typeface="+mn-cs"/>
        </a:defRPr>
      </a:lvl3pPr>
      <a:lvl4pPr marL="1602440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4pPr>
      <a:lvl5pPr marL="2060280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5pPr>
      <a:lvl6pPr marL="2518120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6pPr>
      <a:lvl7pPr marL="2975961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7pPr>
      <a:lvl8pPr marL="3433801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8pPr>
      <a:lvl9pPr marL="3891641" indent="-228920" algn="l" defTabSz="915680" rtl="0" eaLnBrk="1" latinLnBrk="0" hangingPunct="1">
        <a:lnSpc>
          <a:spcPct val="90000"/>
        </a:lnSpc>
        <a:spcBef>
          <a:spcPts val="501"/>
        </a:spcBef>
        <a:buFont typeface="Arial" panose="020B0604020202020204" pitchFamily="34" charset="0"/>
        <a:buChar char="•"/>
        <a:defRPr sz="180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1pPr>
      <a:lvl2pPr marL="45784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2pPr>
      <a:lvl3pPr marL="91568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3pPr>
      <a:lvl4pPr marL="137352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4pPr>
      <a:lvl5pPr marL="183136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5pPr>
      <a:lvl6pPr marL="228920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6pPr>
      <a:lvl7pPr marL="2747040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7pPr>
      <a:lvl8pPr marL="3204881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8pPr>
      <a:lvl9pPr marL="3662721" algn="l" defTabSz="915680" rtl="0" eaLnBrk="1" latinLnBrk="0" hangingPunct="1">
        <a:defRPr sz="180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7F7B0B-FC90-A049-B8B0-A3934FEEDA6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324AEFF-6502-5B40-B728-F8912A1EE3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 descr="A picture containing lined, close, line, several&#10;&#10;Description automatically generated">
            <a:extLst>
              <a:ext uri="{FF2B5EF4-FFF2-40B4-BE49-F238E27FC236}">
                <a16:creationId xmlns:a16="http://schemas.microsoft.com/office/drawing/2014/main" id="{DE637143-5D72-0B4C-B002-C0C4CB70114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2219" r="9266"/>
          <a:stretch/>
        </p:blipFill>
        <p:spPr>
          <a:xfrm>
            <a:off x="-8334059" y="-4614031"/>
            <a:ext cx="21087531" cy="1359949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ECF3E6-A13F-C343-B7A7-89B29857CD96}"/>
              </a:ext>
            </a:extLst>
          </p:cNvPr>
          <p:cNvSpPr txBox="1"/>
          <p:nvPr/>
        </p:nvSpPr>
        <p:spPr>
          <a:xfrm>
            <a:off x="-6577282" y="5451876"/>
            <a:ext cx="1839212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900" b="1" dirty="0">
                <a:solidFill>
                  <a:schemeClr val="bg1"/>
                </a:solidFill>
                <a:latin typeface="Gill Sans MT" panose="020B0502020104020203" pitchFamily="34" charset="77"/>
              </a:rPr>
              <a:t>Brief Interventions for SITBs </a:t>
            </a:r>
          </a:p>
          <a:p>
            <a:pPr algn="ctr"/>
            <a:r>
              <a:rPr lang="en-US" sz="9900" b="1" dirty="0">
                <a:solidFill>
                  <a:schemeClr val="bg1"/>
                </a:solidFill>
                <a:latin typeface="Gill Sans MT" panose="020B0502020104020203" pitchFamily="34" charset="77"/>
              </a:rPr>
              <a:t>in Young People</a:t>
            </a:r>
          </a:p>
        </p:txBody>
      </p:sp>
    </p:spTree>
    <p:extLst>
      <p:ext uri="{BB962C8B-B14F-4D97-AF65-F5344CB8AC3E}">
        <p14:creationId xmlns:p14="http://schemas.microsoft.com/office/powerpoint/2010/main" val="1307285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88" y="0"/>
            <a:ext cx="10303473" cy="68675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4" name="Content Placeholder 3" descr="A picture containing lined, close, line, several&#10;&#10;Description automatically generated">
            <a:extLst>
              <a:ext uri="{FF2B5EF4-FFF2-40B4-BE49-F238E27FC236}">
                <a16:creationId xmlns:a16="http://schemas.microsoft.com/office/drawing/2014/main" id="{18791410-9A16-0448-9B46-59594BE9F2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b="189"/>
          <a:stretch/>
        </p:blipFill>
        <p:spPr>
          <a:xfrm>
            <a:off x="20" y="1283"/>
            <a:ext cx="10306030" cy="686624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6AE48E3-9D6D-6D4E-9A52-C5ED34D9A01E}"/>
              </a:ext>
            </a:extLst>
          </p:cNvPr>
          <p:cNvSpPr txBox="1"/>
          <p:nvPr/>
        </p:nvSpPr>
        <p:spPr>
          <a:xfrm>
            <a:off x="259555" y="5070365"/>
            <a:ext cx="9786938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b="1" dirty="0">
                <a:solidFill>
                  <a:schemeClr val="bg1"/>
                </a:solidFill>
                <a:latin typeface="Avenir Book" panose="02000503020000020003" pitchFamily="2" charset="0"/>
                <a:cs typeface="Beirut" pitchFamily="2" charset="-78"/>
              </a:rPr>
              <a:t>Brief Interventions for SITBs </a:t>
            </a:r>
          </a:p>
          <a:p>
            <a:pPr algn="ctr"/>
            <a:r>
              <a:rPr lang="en-US" sz="4400" b="1" dirty="0">
                <a:solidFill>
                  <a:schemeClr val="bg1"/>
                </a:solidFill>
                <a:latin typeface="Avenir Book" panose="02000503020000020003" pitchFamily="2" charset="0"/>
                <a:cs typeface="Beirut" pitchFamily="2" charset="-78"/>
              </a:rPr>
              <a:t>in Young People</a:t>
            </a:r>
          </a:p>
        </p:txBody>
      </p:sp>
    </p:spTree>
    <p:extLst>
      <p:ext uri="{BB962C8B-B14F-4D97-AF65-F5344CB8AC3E}">
        <p14:creationId xmlns:p14="http://schemas.microsoft.com/office/powerpoint/2010/main" val="39229291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sandglass, dark&#10;&#10;Description automatically generated">
            <a:extLst>
              <a:ext uri="{FF2B5EF4-FFF2-40B4-BE49-F238E27FC236}">
                <a16:creationId xmlns:a16="http://schemas.microsoft.com/office/drawing/2014/main" id="{2EE7AF0A-429F-2342-A291-3CF58B11E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0301288" cy="686752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F8345B3-3FA0-6F4E-9DDB-5F171BBD9492}"/>
              </a:ext>
            </a:extLst>
          </p:cNvPr>
          <p:cNvSpPr txBox="1"/>
          <p:nvPr/>
        </p:nvSpPr>
        <p:spPr>
          <a:xfrm>
            <a:off x="628037" y="2979437"/>
            <a:ext cx="904521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Gill Sans MT" panose="020B0502020104020203" pitchFamily="34" charset="77"/>
              </a:rPr>
              <a:t>Brief </a:t>
            </a:r>
            <a:r>
              <a:rPr lang="en-US" sz="5400" b="1" dirty="0">
                <a:solidFill>
                  <a:schemeClr val="bg1"/>
                </a:solidFill>
                <a:latin typeface="Gill Sans MT" panose="020B0502020104020203" pitchFamily="34" charset="77"/>
              </a:rPr>
              <a:t>Interventions</a:t>
            </a:r>
            <a:r>
              <a:rPr lang="en-US" sz="4800" b="1" dirty="0">
                <a:solidFill>
                  <a:schemeClr val="bg1"/>
                </a:solidFill>
                <a:latin typeface="Gill Sans MT" panose="020B0502020104020203" pitchFamily="34" charset="77"/>
              </a:rPr>
              <a:t> for SITBs </a:t>
            </a:r>
          </a:p>
          <a:p>
            <a:pPr algn="ctr"/>
            <a:r>
              <a:rPr lang="en-US" sz="4800" b="1" dirty="0">
                <a:solidFill>
                  <a:schemeClr val="bg1"/>
                </a:solidFill>
                <a:latin typeface="Gill Sans MT" panose="020B0502020104020203" pitchFamily="34" charset="77"/>
              </a:rPr>
              <a:t>in Young People</a:t>
            </a:r>
          </a:p>
        </p:txBody>
      </p:sp>
    </p:spTree>
    <p:extLst>
      <p:ext uri="{BB962C8B-B14F-4D97-AF65-F5344CB8AC3E}">
        <p14:creationId xmlns:p14="http://schemas.microsoft.com/office/powerpoint/2010/main" val="1283585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23062" y="0"/>
            <a:ext cx="8259925" cy="6867525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A picture containing electronics&#10;&#10;Description automatically generated">
            <a:extLst>
              <a:ext uri="{FF2B5EF4-FFF2-40B4-BE49-F238E27FC236}">
                <a16:creationId xmlns:a16="http://schemas.microsoft.com/office/drawing/2014/main" id="{62526049-7A3E-9F44-993C-83F9CF95D9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4400" b="-1"/>
          <a:stretch/>
        </p:blipFill>
        <p:spPr>
          <a:xfrm>
            <a:off x="1234658" y="10"/>
            <a:ext cx="7836729" cy="6867515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</p:spPr>
      </p:pic>
      <p:sp>
        <p:nvSpPr>
          <p:cNvPr id="6" name="Rectangular Callout 5">
            <a:extLst>
              <a:ext uri="{FF2B5EF4-FFF2-40B4-BE49-F238E27FC236}">
                <a16:creationId xmlns:a16="http://schemas.microsoft.com/office/drawing/2014/main" id="{B785307A-42C2-E541-81D0-051C8A2C0C75}"/>
              </a:ext>
            </a:extLst>
          </p:cNvPr>
          <p:cNvSpPr/>
          <p:nvPr/>
        </p:nvSpPr>
        <p:spPr>
          <a:xfrm>
            <a:off x="2666082" y="280306"/>
            <a:ext cx="7480453" cy="1625612"/>
          </a:xfrm>
          <a:prstGeom prst="wedgeRectCallout">
            <a:avLst>
              <a:gd name="adj1" fmla="val -41599"/>
              <a:gd name="adj2" fmla="val 88253"/>
            </a:avLst>
          </a:prstGeom>
          <a:solidFill>
            <a:srgbClr val="0A4AC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09E9DD-1131-1E47-A531-08BA1BD3A46D}"/>
              </a:ext>
            </a:extLst>
          </p:cNvPr>
          <p:cNvSpPr txBox="1"/>
          <p:nvPr/>
        </p:nvSpPr>
        <p:spPr>
          <a:xfrm>
            <a:off x="2941504" y="500647"/>
            <a:ext cx="69957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Avenir Book" panose="02000503020000020003" pitchFamily="2" charset="0"/>
                <a:cs typeface="Beirut" pitchFamily="2" charset="-78"/>
              </a:rPr>
              <a:t>Single-Session Interventions:</a:t>
            </a:r>
          </a:p>
          <a:p>
            <a:pPr algn="ctr"/>
            <a:r>
              <a:rPr lang="en-US" sz="3600" b="1" dirty="0">
                <a:solidFill>
                  <a:schemeClr val="bg1"/>
                </a:solidFill>
                <a:latin typeface="Avenir Book" panose="02000503020000020003" pitchFamily="2" charset="0"/>
                <a:cs typeface="Beirut" pitchFamily="2" charset="-78"/>
              </a:rPr>
              <a:t>“Real-World” Usability?</a:t>
            </a:r>
          </a:p>
        </p:txBody>
      </p:sp>
    </p:spTree>
    <p:extLst>
      <p:ext uri="{BB962C8B-B14F-4D97-AF65-F5344CB8AC3E}">
        <p14:creationId xmlns:p14="http://schemas.microsoft.com/office/powerpoint/2010/main" val="764223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88" y="0"/>
            <a:ext cx="10303473" cy="68675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Picture 4" descr="A tablet on a table&#10;&#10;Description automatically generated with low confidence">
            <a:extLst>
              <a:ext uri="{FF2B5EF4-FFF2-40B4-BE49-F238E27FC236}">
                <a16:creationId xmlns:a16="http://schemas.microsoft.com/office/drawing/2014/main" id="{A9F05073-44C2-5646-BC68-4942F36D56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365" b="8804"/>
          <a:stretch/>
        </p:blipFill>
        <p:spPr>
          <a:xfrm>
            <a:off x="-1269" y="0"/>
            <a:ext cx="10306030" cy="686624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6BA4281A-ED46-0846-923B-CC6CB3580505}"/>
              </a:ext>
            </a:extLst>
          </p:cNvPr>
          <p:cNvSpPr txBox="1"/>
          <p:nvPr/>
        </p:nvSpPr>
        <p:spPr>
          <a:xfrm>
            <a:off x="-85414" y="2443110"/>
            <a:ext cx="10390175" cy="1569660"/>
          </a:xfrm>
          <a:prstGeom prst="rect">
            <a:avLst/>
          </a:prstGeom>
          <a:solidFill>
            <a:schemeClr val="tx1">
              <a:lumMod val="75000"/>
              <a:lumOff val="25000"/>
              <a:alpha val="79664"/>
            </a:schemeClr>
          </a:solidFill>
        </p:spPr>
        <p:txBody>
          <a:bodyPr wrap="square" anchor="ctr">
            <a:spAutoFit/>
          </a:bodyPr>
          <a:lstStyle/>
          <a:p>
            <a:pPr algn="ctr"/>
            <a:r>
              <a:rPr lang="en-US" sz="4800" b="1" dirty="0">
                <a:solidFill>
                  <a:schemeClr val="bg1"/>
                </a:solidFill>
                <a:latin typeface="Avenir Book" panose="02000503020000020003" pitchFamily="2" charset="0"/>
                <a:cs typeface="Beirut" pitchFamily="2" charset="-78"/>
              </a:rPr>
              <a:t>Predicting Adolescents’ Access to Mental Health Treatment</a:t>
            </a:r>
          </a:p>
        </p:txBody>
      </p:sp>
    </p:spTree>
    <p:extLst>
      <p:ext uri="{BB962C8B-B14F-4D97-AF65-F5344CB8AC3E}">
        <p14:creationId xmlns:p14="http://schemas.microsoft.com/office/powerpoint/2010/main" val="859573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</TotalTime>
  <Words>37</Words>
  <Application>Microsoft Macintosh PowerPoint</Application>
  <PresentationFormat>Custom</PresentationFormat>
  <Paragraphs>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Avenir Book</vt:lpstr>
      <vt:lpstr>Calibri</vt:lpstr>
      <vt:lpstr>Calibri Light</vt:lpstr>
      <vt:lpstr>Gill Sans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Mallory L Dobias</dc:creator>
  <cp:lastModifiedBy>Mallory L Dobias</cp:lastModifiedBy>
  <cp:revision>6</cp:revision>
  <dcterms:created xsi:type="dcterms:W3CDTF">2022-03-20T22:34:09Z</dcterms:created>
  <dcterms:modified xsi:type="dcterms:W3CDTF">2022-03-21T01:18:30Z</dcterms:modified>
</cp:coreProperties>
</file>

<file path=docProps/thumbnail.jpeg>
</file>